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7028B2F8-B3CD-4D61-B528-2226CFEBCCF1}"/>
    <pc:docChg chg="modSld">
      <pc:chgData name="Charley Taylor" userId="de56b428-a40d-4062-8f08-b512dbf4da8a" providerId="ADAL" clId="{7028B2F8-B3CD-4D61-B528-2226CFEBCCF1}" dt="2021-07-12T10:31:31.304" v="24" actId="20577"/>
      <pc:docMkLst>
        <pc:docMk/>
      </pc:docMkLst>
      <pc:sldChg chg="modSp mod">
        <pc:chgData name="Charley Taylor" userId="de56b428-a40d-4062-8f08-b512dbf4da8a" providerId="ADAL" clId="{7028B2F8-B3CD-4D61-B528-2226CFEBCCF1}" dt="2021-07-12T10:31:31.304" v="24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7028B2F8-B3CD-4D61-B528-2226CFEBCCF1}" dt="2021-07-12T10:31:31.304" v="24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706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 with fascia, fixed crank</a:t>
            </a:r>
            <a:endParaRPr lang="en-GB" sz="36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Manufacturer |  </a:t>
            </a:r>
            <a:r>
              <a:rPr lang="en-GB" sz="20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Web</a:t>
            </a:r>
            <a:r>
              <a:rPr lang="en-GB" sz="20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Tel</a:t>
            </a:r>
            <a:r>
              <a:rPr lang="en-GB" sz="2000" dirty="0">
                <a:latin typeface="Montserrat Light" panose="00000400000000000000" pitchFamily="50" charset="0"/>
              </a:rPr>
              <a:t> </a:t>
            </a:r>
            <a:r>
              <a:rPr lang="en-GB" sz="2000" b="1" dirty="0">
                <a:latin typeface="Montserrat Light" panose="00000400000000000000" pitchFamily="50" charset="0"/>
              </a:rPr>
              <a:t>|</a:t>
            </a:r>
            <a:r>
              <a:rPr lang="en-GB" sz="20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Install</a:t>
            </a:r>
            <a:r>
              <a:rPr lang="en-GB" sz="2000" dirty="0">
                <a:latin typeface="Montserrat Light" panose="00000400000000000000" pitchFamily="50" charset="0"/>
              </a:rPr>
              <a:t> </a:t>
            </a:r>
            <a:r>
              <a:rPr lang="en-GB" sz="2000" b="1" dirty="0">
                <a:latin typeface="Montserrat Light" panose="00000400000000000000" pitchFamily="50" charset="0"/>
              </a:rPr>
              <a:t>| </a:t>
            </a:r>
            <a:r>
              <a:rPr lang="en-GB" sz="2000" dirty="0">
                <a:latin typeface="Montserrat Light" panose="00000400000000000000" pitchFamily="50" charset="0"/>
              </a:rPr>
              <a:t>Products to be installed by Umbra approved installers only.  </a:t>
            </a:r>
            <a:r>
              <a:rPr lang="en-GB" sz="2000">
                <a:latin typeface="Montserrat Light" panose="00000400000000000000" pitchFamily="50" charset="0"/>
              </a:rPr>
              <a:t>Call Harry Doling </a:t>
            </a:r>
            <a:r>
              <a:rPr lang="en-GB" sz="20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20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Type | </a:t>
            </a:r>
            <a:r>
              <a:rPr lang="en-GB" sz="2000" dirty="0">
                <a:latin typeface="Montserrat Light" panose="00000400000000000000" pitchFamily="50" charset="0"/>
              </a:rPr>
              <a:t>Heavy duty roller blind system with fascia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Operation | </a:t>
            </a:r>
            <a:r>
              <a:rPr lang="en-GB" sz="2000" dirty="0">
                <a:latin typeface="Montserrat Light" panose="00000400000000000000" pitchFamily="50" charset="0"/>
              </a:rPr>
              <a:t>Fixed crank handle - inherently complies with the BS EN 13120 child safety standard.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Hardware colour |  </a:t>
            </a:r>
            <a:r>
              <a:rPr lang="en-GB" sz="20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Fabric | </a:t>
            </a:r>
            <a:r>
              <a:rPr lang="en-GB" sz="2000" dirty="0">
                <a:latin typeface="Montserrat Light" panose="00000400000000000000" pitchFamily="50" charset="0"/>
              </a:rPr>
              <a:t>  Spectrum 5010 3% fabric for dimout or Spectrum 1010 contract blackout fabric for room darkening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Fabric finish/colour |  </a:t>
            </a:r>
            <a:r>
              <a:rPr lang="en-GB" sz="20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	- </a:t>
            </a:r>
            <a:r>
              <a:rPr lang="en-GB" sz="2000" dirty="0">
                <a:latin typeface="Montserrat Light" panose="00000400000000000000" pitchFamily="50" charset="0"/>
              </a:rPr>
              <a:t>20mm diameter aluminium </a:t>
            </a:r>
            <a:r>
              <a:rPr lang="en-GB" sz="2000" dirty="0" err="1">
                <a:latin typeface="Montserrat Light" panose="00000400000000000000" pitchFamily="50" charset="0"/>
              </a:rPr>
              <a:t>hembar</a:t>
            </a:r>
            <a:r>
              <a:rPr lang="en-GB" sz="2000" dirty="0">
                <a:latin typeface="Montserrat Light" panose="00000400000000000000" pitchFamily="50" charset="0"/>
              </a:rPr>
              <a:t> - RAL 9016</a:t>
            </a:r>
          </a:p>
          <a:p>
            <a:pPr marL="0" indent="0">
              <a:buNone/>
            </a:pPr>
            <a:r>
              <a:rPr lang="en-GB" sz="2000" dirty="0">
                <a:latin typeface="Montserrat Light" panose="00000400000000000000" pitchFamily="50" charset="0"/>
              </a:rPr>
              <a:t>	</a:t>
            </a:r>
            <a:r>
              <a:rPr lang="en-GB" sz="2000" dirty="0">
                <a:latin typeface="Montserrat Medium" panose="00000600000000000000" pitchFamily="50" charset="0"/>
              </a:rPr>
              <a:t>- </a:t>
            </a:r>
            <a:r>
              <a:rPr lang="en-GB" sz="2000" dirty="0">
                <a:latin typeface="Montserrat Light" panose="00000400000000000000" pitchFamily="50" charset="0"/>
              </a:rPr>
              <a:t>113mm flat square fascia profile – RAL 9016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Size | </a:t>
            </a:r>
            <a:r>
              <a:rPr lang="en-GB" sz="2000" dirty="0">
                <a:latin typeface="Montserrat Light" panose="00000400000000000000" pitchFamily="50" charset="0"/>
              </a:rPr>
              <a:t> TBC. </a:t>
            </a:r>
            <a:r>
              <a:rPr lang="fr-FR" sz="2000" dirty="0">
                <a:latin typeface="Montserrat Light" panose="00000400000000000000" pitchFamily="50" charset="0"/>
              </a:rPr>
              <a:t>[max 4.0mW, 4.0mD; 16m</a:t>
            </a:r>
            <a:r>
              <a:rPr lang="fr-FR" sz="2000" baseline="30000" dirty="0">
                <a:latin typeface="Montserrat Light" panose="00000400000000000000" pitchFamily="50" charset="0"/>
              </a:rPr>
              <a:t>2</a:t>
            </a:r>
            <a:r>
              <a:rPr lang="fr-FR" sz="20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2000" dirty="0">
                <a:latin typeface="Montserrat Medium" panose="00000600000000000000" pitchFamily="50" charset="0"/>
              </a:rPr>
              <a:t>Warranty | </a:t>
            </a:r>
            <a:r>
              <a:rPr lang="en-GB" sz="2000" dirty="0">
                <a:latin typeface="Arboria Light" panose="02000506020000020004" pitchFamily="50" charset="0"/>
              </a:rPr>
              <a:t>12</a:t>
            </a:r>
            <a:r>
              <a:rPr lang="en-GB" sz="2000" dirty="0">
                <a:latin typeface="Montserrat Light" panose="00000400000000000000" pitchFamily="50" charset="0"/>
              </a:rPr>
              <a:t> years</a:t>
            </a: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C17A89-E161-4F65-9708-36BE1094B5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296EBD-001D-448B-981F-C7E84186ED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86FA77-7CD5-4AD2-9D90-6D3FA68302E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150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Arboria Bold</vt:lpstr>
      <vt:lpstr>Arboria Light</vt:lpstr>
      <vt:lpstr>Arial</vt:lpstr>
      <vt:lpstr>Calibri</vt:lpstr>
      <vt:lpstr>Calibri Light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14</cp:revision>
  <dcterms:created xsi:type="dcterms:W3CDTF">2019-04-02T08:41:57Z</dcterms:created>
  <dcterms:modified xsi:type="dcterms:W3CDTF">2021-07-12T10:31:33Z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