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76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ey Taylor" userId="de56b428-a40d-4062-8f08-b512dbf4da8a" providerId="ADAL" clId="{9374971A-2E4E-446F-A888-88EE1789CFA5}"/>
    <pc:docChg chg="custSel modSld">
      <pc:chgData name="Charley Taylor" userId="de56b428-a40d-4062-8f08-b512dbf4da8a" providerId="ADAL" clId="{9374971A-2E4E-446F-A888-88EE1789CFA5}" dt="2021-07-12T10:34:47.608" v="13" actId="20577"/>
      <pc:docMkLst>
        <pc:docMk/>
      </pc:docMkLst>
      <pc:sldChg chg="modSp mod">
        <pc:chgData name="Charley Taylor" userId="de56b428-a40d-4062-8f08-b512dbf4da8a" providerId="ADAL" clId="{9374971A-2E4E-446F-A888-88EE1789CFA5}" dt="2021-07-12T10:34:47.608" v="13" actId="20577"/>
        <pc:sldMkLst>
          <pc:docMk/>
          <pc:sldMk cId="3346093680" sldId="257"/>
        </pc:sldMkLst>
        <pc:spChg chg="mod">
          <ac:chgData name="Charley Taylor" userId="de56b428-a40d-4062-8f08-b512dbf4da8a" providerId="ADAL" clId="{9374971A-2E4E-446F-A888-88EE1789CFA5}" dt="2021-07-12T10:34:47.608" v="13" actId="20577"/>
          <ac:spMkLst>
            <pc:docMk/>
            <pc:sldMk cId="3346093680" sldId="257"/>
            <ac:spMk id="3" creationId="{97E4082B-7370-45EB-A496-9750E2112CD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23BC1-7973-4596-AFD5-8BBFE60175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BAE385-8A71-4232-95EC-03D5AC98B1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565B6-41DC-46D7-A780-FA0BEFFDF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5035-26D6-436D-BA2E-A9C80A66D7A5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7D7B9-A03B-49DF-AC15-E9B7B68A5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3629B-9A1E-4A78-823D-E7A745852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093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9068-BA3E-47B2-BD77-C44409757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7BD60E-3E4D-4AD1-88D5-85130D043B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5D4413-1DF4-485F-B59C-0D045BFD0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5035-26D6-436D-BA2E-A9C80A66D7A5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0F421-E4AC-42FF-8E18-1129CF5CF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36A9EC-2ECA-4B20-A79C-A40A85DCD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041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3726D2-7117-442B-BAE5-802260672F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BFB0F0-91BA-48BC-9364-F269DEAD01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05C734-8A09-4276-B3DB-C85A1E08A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5035-26D6-436D-BA2E-A9C80A66D7A5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CD1F4-CE69-4C91-BF52-0C82D00F2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73B1F5-E047-4337-B855-CB837D675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613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429B8-95D0-431C-9A81-A51F72D60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BD4F8-3C0D-4204-B242-DCCBF07DC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7CE0DC-45BD-4395-8AEA-BB41E3D33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5035-26D6-436D-BA2E-A9C80A66D7A5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B1F77-030C-4F8B-9CAE-829A2DDBB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44503-9AE2-48E9-A915-DB6BB86CF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097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D9550-0CF9-4F68-8E6E-14A78B38C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5F10AE-6634-488B-A1B2-159D3E92F0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574E7-541A-4C76-8BE6-EEC9B4F8F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5035-26D6-436D-BA2E-A9C80A66D7A5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ADF002-DB81-42FC-AB8D-575334DE0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F52FD-1718-484F-9848-906EC47F4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824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584FA-F25D-4A0B-82C2-2F36ED3AB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AA2A4-63BE-4D97-81B4-54A1034A2E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56F4A-932C-4F0D-8FC0-86A8CAAC8E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5CDB08-6CEB-4017-8414-66E8DF541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5035-26D6-436D-BA2E-A9C80A66D7A5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D5EA3-0310-4F1A-B3A0-F424235C4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69D8DA-4423-43CC-B4F8-34E576ED9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001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B310D-3AF5-4B00-91A3-04ECFA673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AEE82-D2B6-48B7-8118-0000567237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5BFDFD-A7DF-4694-95F6-A3F097506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E951EF-7A49-4152-9DEE-FC8884B513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0A8DB8-007C-4C76-A9ED-21A2911462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535017-C4DD-4997-860B-3EABC59D5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5035-26D6-436D-BA2E-A9C80A66D7A5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B857F7-64AF-4AFB-8572-B61072D50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3B4AD6-FD99-4AA5-AE1B-8CC1462FA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599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303A0-6A13-40D5-8CE3-C886BBCD0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8B1F33-DCCF-4CD4-A3E7-69550C5B3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5035-26D6-436D-BA2E-A9C80A66D7A5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9A4D76-FD96-4A14-BA01-3F55D7941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38A1A3-271B-4068-8730-320E6B7A8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728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3D996D-6B20-4705-B7B2-748FB3B8B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5035-26D6-436D-BA2E-A9C80A66D7A5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EC8A24-9610-4361-9E13-9AE5D6E7E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0B5536-420F-44D6-8FFA-386666ABD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248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08FC5-FE6D-418F-8F39-CAFC710C0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B492E-991A-48A9-A817-A130847176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E4DF7B-D748-4112-81AE-520B6F17E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3FFC1E-FE89-4414-A43C-FAD118AF1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5035-26D6-436D-BA2E-A9C80A66D7A5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E525B3-3806-483F-839E-7BBDC99C1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978E4A-6816-4B31-8C6D-7C60F3BDD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970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C29B-91CD-4DC2-B717-C76C7D33E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2A1838-ACA9-4FBA-9B64-4D98648134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D7130D-F4CC-4917-953E-0D012FBA9E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E2AD8C-0E98-448F-AD80-26E1C98CA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F5035-26D6-436D-BA2E-A9C80A66D7A5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C818F7-C2F7-40EF-8BAA-574CACAE4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FAFA89-0321-491B-8642-DCD557F45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53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613D30-6635-4C46-942C-9BA6A3DC3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A35524-63FD-4D8E-BE5C-150AFC685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527EF-5F7F-495D-B614-34B00D86AD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F5035-26D6-436D-BA2E-A9C80A66D7A5}" type="datetimeFigureOut">
              <a:rPr lang="en-GB" smtClean="0"/>
              <a:t>12/07/2021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A7051E-4723-4690-A0C0-37F56EB0C0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FB2AC-795E-4788-B69D-41621B6996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302A0-5B6D-4D6D-90B3-48CEA44A0D6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35C195C-65C2-457D-B1E4-5A7F5E02ED93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88040" y="202535"/>
            <a:ext cx="1800000" cy="380177"/>
          </a:xfrm>
          <a:prstGeom prst="rect">
            <a:avLst/>
          </a:prstGeom>
        </p:spPr>
      </p:pic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7AB972F2-0CC0-4D30-A3C9-F6239DA1BA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843" t="25792" r="11557" b="33405"/>
          <a:stretch/>
        </p:blipFill>
        <p:spPr>
          <a:xfrm>
            <a:off x="-1" y="1763189"/>
            <a:ext cx="3573039" cy="5094811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90ED12D1-DE07-48B7-AF24-36F1FCDBC223}"/>
              </a:ext>
            </a:extLst>
          </p:cNvPr>
          <p:cNvSpPr txBox="1">
            <a:spLocks/>
          </p:cNvSpPr>
          <p:nvPr userDrawn="1"/>
        </p:nvSpPr>
        <p:spPr>
          <a:xfrm>
            <a:off x="9669780" y="6211014"/>
            <a:ext cx="2407920" cy="6469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1600" b="1" dirty="0">
                <a:solidFill>
                  <a:srgbClr val="C5C5C5"/>
                </a:solidFill>
                <a:latin typeface="Raleway" panose="020B0003030101060003" pitchFamily="34" charset="0"/>
              </a:rPr>
              <a:t>THE POWER OF AND</a:t>
            </a:r>
          </a:p>
        </p:txBody>
      </p:sp>
    </p:spTree>
    <p:extLst>
      <p:ext uri="{BB962C8B-B14F-4D97-AF65-F5344CB8AC3E}">
        <p14:creationId xmlns:p14="http://schemas.microsoft.com/office/powerpoint/2010/main" val="1147577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050E4-15BA-49EA-94D7-FEF2F083E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boria Light" panose="02000506020000020004" pitchFamily="50" charset="0"/>
              </a:rPr>
              <a:t>UMBRA NBS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4082B-7370-45EB-A496-9750E2112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2705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000" dirty="0">
                <a:solidFill>
                  <a:srgbClr val="7B7662"/>
                </a:solidFill>
                <a:latin typeface="Arboria Bold" panose="02000506020000020004" pitchFamily="50" charset="0"/>
              </a:rPr>
              <a:t>Product | Solaris Roller Shades, metal chain</a:t>
            </a:r>
          </a:p>
          <a:p>
            <a:pPr marL="0" indent="0">
              <a:buNone/>
            </a:pPr>
            <a:endParaRPr lang="en-GB" sz="2000" dirty="0">
              <a:latin typeface="Arboria Bold" panose="02000506020000020004" pitchFamily="50" charset="0"/>
            </a:endParaRP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Manufacturer |  </a:t>
            </a:r>
            <a:r>
              <a:rPr lang="en-GB" sz="1200" dirty="0">
                <a:latin typeface="Montserrat Light" panose="00000400000000000000" pitchFamily="50" charset="0"/>
              </a:rPr>
              <a:t>Umbra</a:t>
            </a: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Web</a:t>
            </a:r>
            <a:r>
              <a:rPr lang="en-GB" sz="1200" dirty="0">
                <a:latin typeface="Montserrat Light" panose="00000400000000000000" pitchFamily="50" charset="0"/>
              </a:rPr>
              <a:t> | www.umbrashading.co.uk</a:t>
            </a: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Tel</a:t>
            </a:r>
            <a:r>
              <a:rPr lang="en-GB" sz="1200" dirty="0">
                <a:latin typeface="Montserrat Light" panose="00000400000000000000" pitchFamily="50" charset="0"/>
              </a:rPr>
              <a:t> </a:t>
            </a:r>
            <a:r>
              <a:rPr lang="en-GB" sz="1200" b="1" dirty="0">
                <a:latin typeface="Montserrat Light" panose="00000400000000000000" pitchFamily="50" charset="0"/>
              </a:rPr>
              <a:t>|</a:t>
            </a:r>
            <a:r>
              <a:rPr lang="en-GB" sz="1200" dirty="0">
                <a:latin typeface="Montserrat Light" panose="00000400000000000000" pitchFamily="50" charset="0"/>
              </a:rPr>
              <a:t> 01792 562015</a:t>
            </a: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Install</a:t>
            </a:r>
            <a:r>
              <a:rPr lang="en-GB" sz="1200" dirty="0">
                <a:latin typeface="Montserrat Light" panose="00000400000000000000" pitchFamily="50" charset="0"/>
              </a:rPr>
              <a:t> </a:t>
            </a:r>
            <a:r>
              <a:rPr lang="en-GB" sz="1200" b="1" dirty="0">
                <a:latin typeface="Montserrat Light" panose="00000400000000000000" pitchFamily="50" charset="0"/>
              </a:rPr>
              <a:t>| </a:t>
            </a:r>
            <a:r>
              <a:rPr lang="en-GB" sz="1200" dirty="0">
                <a:latin typeface="Montserrat Light" panose="00000400000000000000" pitchFamily="50" charset="0"/>
              </a:rPr>
              <a:t>Products to be installed by Umbra approved installers only.  Call </a:t>
            </a:r>
            <a:r>
              <a:rPr lang="en-GB" sz="1200">
                <a:latin typeface="Montserrat Light" panose="00000400000000000000" pitchFamily="50" charset="0"/>
              </a:rPr>
              <a:t>Harry Doling on </a:t>
            </a:r>
            <a:r>
              <a:rPr lang="en-GB" sz="1200" dirty="0">
                <a:latin typeface="Montserrat Light" panose="00000400000000000000" pitchFamily="50" charset="0"/>
              </a:rPr>
              <a:t>01792 562015 to get the details for your approved local installer.</a:t>
            </a:r>
          </a:p>
          <a:p>
            <a:pPr marL="0" indent="0">
              <a:buNone/>
            </a:pPr>
            <a:endParaRPr lang="en-GB" sz="1200" dirty="0">
              <a:latin typeface="Montserrat Light" panose="00000400000000000000" pitchFamily="50" charset="0"/>
            </a:endParaRP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Type | </a:t>
            </a:r>
            <a:r>
              <a:rPr lang="en-GB" sz="1200" dirty="0">
                <a:latin typeface="Montserrat Light" panose="00000400000000000000" pitchFamily="50" charset="0"/>
              </a:rPr>
              <a:t>Medium budget roller blind system </a:t>
            </a: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Operation | </a:t>
            </a:r>
            <a:r>
              <a:rPr lang="en-GB" sz="1200" dirty="0">
                <a:latin typeface="Montserrat Light" panose="00000400000000000000" pitchFamily="50" charset="0"/>
              </a:rPr>
              <a:t>Manual metal ball chain operation – to comply with standard BS EN 13120 child safety standard</a:t>
            </a: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Hardware colour |  </a:t>
            </a:r>
            <a:r>
              <a:rPr lang="en-GB" sz="1200" dirty="0">
                <a:latin typeface="Montserrat Light" panose="00000400000000000000" pitchFamily="50" charset="0"/>
              </a:rPr>
              <a:t>White RAL 9016</a:t>
            </a: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Fabric | </a:t>
            </a:r>
            <a:r>
              <a:rPr lang="en-GB" sz="1200" dirty="0">
                <a:latin typeface="Montserrat Light" panose="00000400000000000000" pitchFamily="50" charset="0"/>
              </a:rPr>
              <a:t>  Spectrum 5010 3% screen fabric for dimout or Spectrum 1010 contract PVC blackout fabric for room darkening</a:t>
            </a: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Fabric finish/colour |  </a:t>
            </a:r>
            <a:r>
              <a:rPr lang="en-GB" sz="1200" dirty="0">
                <a:latin typeface="Montserrat Light" panose="00000400000000000000" pitchFamily="50" charset="0"/>
              </a:rPr>
              <a:t>TBC.</a:t>
            </a: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Accessories | </a:t>
            </a: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 	- </a:t>
            </a:r>
            <a:r>
              <a:rPr lang="en-GB" sz="1200" dirty="0">
                <a:latin typeface="Montserrat Light" panose="00000400000000000000" pitchFamily="50" charset="0"/>
              </a:rPr>
              <a:t>20mm diameter aluminium hembar - RAL 9016</a:t>
            </a: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Size | </a:t>
            </a:r>
            <a:r>
              <a:rPr lang="en-GB" sz="1200" dirty="0">
                <a:latin typeface="Montserrat Light" panose="00000400000000000000" pitchFamily="50" charset="0"/>
              </a:rPr>
              <a:t> TBC. </a:t>
            </a:r>
            <a:r>
              <a:rPr lang="fr-FR" sz="1200" dirty="0">
                <a:latin typeface="Montserrat Light" panose="00000400000000000000" pitchFamily="50" charset="0"/>
              </a:rPr>
              <a:t>[max </a:t>
            </a:r>
            <a:r>
              <a:rPr lang="fr-FR" sz="1200" dirty="0" err="1">
                <a:latin typeface="Montserrat Light" panose="00000400000000000000" pitchFamily="50" charset="0"/>
              </a:rPr>
              <a:t>3.0mW</a:t>
            </a:r>
            <a:r>
              <a:rPr lang="fr-FR" sz="1200" dirty="0">
                <a:latin typeface="Montserrat Light" panose="00000400000000000000" pitchFamily="50" charset="0"/>
              </a:rPr>
              <a:t>, </a:t>
            </a:r>
            <a:r>
              <a:rPr lang="fr-FR" sz="1200" dirty="0" err="1">
                <a:latin typeface="Montserrat Light" panose="00000400000000000000" pitchFamily="50" charset="0"/>
              </a:rPr>
              <a:t>3.0mD</a:t>
            </a:r>
            <a:r>
              <a:rPr lang="fr-FR" sz="1200" dirty="0">
                <a:latin typeface="Montserrat Light" panose="00000400000000000000" pitchFamily="50" charset="0"/>
              </a:rPr>
              <a:t>; </a:t>
            </a:r>
            <a:r>
              <a:rPr lang="fr-FR" sz="1200" dirty="0" err="1">
                <a:latin typeface="Montserrat Light" panose="00000400000000000000" pitchFamily="50" charset="0"/>
              </a:rPr>
              <a:t>6m</a:t>
            </a:r>
            <a:r>
              <a:rPr lang="fr-FR" sz="1200" baseline="30000" dirty="0" err="1">
                <a:latin typeface="Montserrat Light" panose="00000400000000000000" pitchFamily="50" charset="0"/>
              </a:rPr>
              <a:t>2</a:t>
            </a:r>
            <a:r>
              <a:rPr lang="fr-FR" sz="1200" dirty="0">
                <a:latin typeface="Montserrat Light" panose="00000400000000000000" pitchFamily="50" charset="0"/>
              </a:rPr>
              <a:t>]</a:t>
            </a:r>
          </a:p>
          <a:p>
            <a:pPr marL="0" indent="0">
              <a:buNone/>
            </a:pPr>
            <a:r>
              <a:rPr lang="en-GB" sz="1200" dirty="0">
                <a:latin typeface="Montserrat Medium" panose="00000600000000000000" pitchFamily="50" charset="0"/>
              </a:rPr>
              <a:t>Warranty | </a:t>
            </a:r>
            <a:r>
              <a:rPr lang="en-GB" sz="1200" dirty="0">
                <a:latin typeface="Arboria Light" panose="02000506020000020004" pitchFamily="50" charset="0"/>
              </a:rPr>
              <a:t>5</a:t>
            </a:r>
            <a:r>
              <a:rPr lang="en-GB" sz="1200" dirty="0">
                <a:latin typeface="Montserrat Light" panose="00000400000000000000" pitchFamily="50" charset="0"/>
              </a:rPr>
              <a:t> years</a:t>
            </a:r>
          </a:p>
          <a:p>
            <a:endParaRPr lang="en-GB" dirty="0"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093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0D8A707628364497D36F441342B81A" ma:contentTypeVersion="13" ma:contentTypeDescription="Create a new document." ma:contentTypeScope="" ma:versionID="b05316f6d5c52c3ada674c585f883866">
  <xsd:schema xmlns:xsd="http://www.w3.org/2001/XMLSchema" xmlns:xs="http://www.w3.org/2001/XMLSchema" xmlns:p="http://schemas.microsoft.com/office/2006/metadata/properties" xmlns:ns2="c53682c7-390a-4a77-b93a-87a1996d4e77" xmlns:ns3="03365c8f-f560-4c36-8432-c5d1cd40d87b" targetNamespace="http://schemas.microsoft.com/office/2006/metadata/properties" ma:root="true" ma:fieldsID="433a861d43751d222f2ae598f3c65083" ns2:_="" ns3:_="">
    <xsd:import namespace="c53682c7-390a-4a77-b93a-87a1996d4e77"/>
    <xsd:import namespace="03365c8f-f560-4c36-8432-c5d1cd40d8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682c7-390a-4a77-b93a-87a1996d4e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365c8f-f560-4c36-8432-c5d1cd40d87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3CAEF0A-F435-41DE-8D6E-1A4CEEA74A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43AA79-9F66-42AE-BE2D-58653FB268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682c7-390a-4a77-b93a-87a1996d4e77"/>
    <ds:schemaRef ds:uri="03365c8f-f560-4c36-8432-c5d1cd40d8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B23C163-0E32-45EC-A80E-0DFC2F36510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140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Arboria Bold</vt:lpstr>
      <vt:lpstr>Arboria Light</vt:lpstr>
      <vt:lpstr>Arial</vt:lpstr>
      <vt:lpstr>Calibri</vt:lpstr>
      <vt:lpstr>Calibri Light</vt:lpstr>
      <vt:lpstr>Montserrat</vt:lpstr>
      <vt:lpstr>Montserrat Light</vt:lpstr>
      <vt:lpstr>Montserrat Medium</vt:lpstr>
      <vt:lpstr>Raleway</vt:lpstr>
      <vt:lpstr>Office Theme</vt:lpstr>
      <vt:lpstr>UMBRA NBS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Umbra NBS</dc:title>
  <dc:creator>Kate Pillar</dc:creator>
  <cp:lastModifiedBy>Charley Taylor</cp:lastModifiedBy>
  <cp:revision>10</cp:revision>
  <dcterms:created xsi:type="dcterms:W3CDTF">2019-04-02T08:41:57Z</dcterms:created>
  <dcterms:modified xsi:type="dcterms:W3CDTF">2021-07-12T10:34:50Z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0x010100140D8A707628364497D36F441342B81A</vt:lpwstr>
  </property>
</Properties>
</file>